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0" r:id="rId5"/>
    <p:sldId id="259" r:id="rId6"/>
    <p:sldId id="261" r:id="rId7"/>
  </p:sldIdLst>
  <p:sldSz cx="21383625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39" userDrawn="1">
          <p15:clr>
            <a:srgbClr val="A4A3A4"/>
          </p15:clr>
        </p15:guide>
        <p15:guide id="2" pos="67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48" d="100"/>
          <a:sy n="48" d="100"/>
        </p:scale>
        <p:origin x="588" y="66"/>
      </p:cViewPr>
      <p:guideLst>
        <p:guide orient="horz" pos="4739"/>
        <p:guide pos="67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2474395"/>
            <a:ext cx="18176081" cy="5263774"/>
          </a:xfrm>
        </p:spPr>
        <p:txBody>
          <a:bodyPr anchor="b"/>
          <a:lstStyle>
            <a:lvl1pPr algn="ctr">
              <a:defRPr sz="1322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7941160"/>
            <a:ext cx="16037719" cy="3650342"/>
          </a:xfrm>
        </p:spPr>
        <p:txBody>
          <a:bodyPr/>
          <a:lstStyle>
            <a:lvl1pPr marL="0" indent="0" algn="ctr">
              <a:buNone/>
              <a:defRPr sz="5291"/>
            </a:lvl1pPr>
            <a:lvl2pPr marL="1007943" indent="0" algn="ctr">
              <a:buNone/>
              <a:defRPr sz="4409"/>
            </a:lvl2pPr>
            <a:lvl3pPr marL="2015886" indent="0" algn="ctr">
              <a:buNone/>
              <a:defRPr sz="3968"/>
            </a:lvl3pPr>
            <a:lvl4pPr marL="3023829" indent="0" algn="ctr">
              <a:buNone/>
              <a:defRPr sz="3527"/>
            </a:lvl4pPr>
            <a:lvl5pPr marL="4031772" indent="0" algn="ctr">
              <a:buNone/>
              <a:defRPr sz="3527"/>
            </a:lvl5pPr>
            <a:lvl6pPr marL="5039716" indent="0" algn="ctr">
              <a:buNone/>
              <a:defRPr sz="3527"/>
            </a:lvl6pPr>
            <a:lvl7pPr marL="6047659" indent="0" algn="ctr">
              <a:buNone/>
              <a:defRPr sz="3527"/>
            </a:lvl7pPr>
            <a:lvl8pPr marL="7055602" indent="0" algn="ctr">
              <a:buNone/>
              <a:defRPr sz="3527"/>
            </a:lvl8pPr>
            <a:lvl9pPr marL="8063545" indent="0" algn="ctr">
              <a:buNone/>
              <a:defRPr sz="3527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4DFD-2D4E-4016-8F2A-1E8CE4B154C5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7BD3A-759D-42FC-B3F4-8F31FEBBA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658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4DFD-2D4E-4016-8F2A-1E8CE4B154C5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7BD3A-759D-42FC-B3F4-8F31FEBBA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722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804966"/>
            <a:ext cx="4610844" cy="128129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804966"/>
            <a:ext cx="13565237" cy="128129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4DFD-2D4E-4016-8F2A-1E8CE4B154C5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7BD3A-759D-42FC-B3F4-8F31FEBBA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886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4DFD-2D4E-4016-8F2A-1E8CE4B154C5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7BD3A-759D-42FC-B3F4-8F31FEBBA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749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3769342"/>
            <a:ext cx="18443377" cy="6289229"/>
          </a:xfrm>
        </p:spPr>
        <p:txBody>
          <a:bodyPr anchor="b"/>
          <a:lstStyle>
            <a:lvl1pPr>
              <a:defRPr sz="1322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10118069"/>
            <a:ext cx="18443377" cy="3307357"/>
          </a:xfrm>
        </p:spPr>
        <p:txBody>
          <a:bodyPr/>
          <a:lstStyle>
            <a:lvl1pPr marL="0" indent="0">
              <a:buNone/>
              <a:defRPr sz="5291">
                <a:solidFill>
                  <a:schemeClr val="tx1"/>
                </a:solidFill>
              </a:defRPr>
            </a:lvl1pPr>
            <a:lvl2pPr marL="1007943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2pPr>
            <a:lvl3pPr marL="2015886" indent="0">
              <a:buNone/>
              <a:defRPr sz="3968">
                <a:solidFill>
                  <a:schemeClr val="tx1">
                    <a:tint val="75000"/>
                  </a:schemeClr>
                </a:solidFill>
              </a:defRPr>
            </a:lvl3pPr>
            <a:lvl4pPr marL="3023829" indent="0">
              <a:buNone/>
              <a:defRPr sz="3527">
                <a:solidFill>
                  <a:schemeClr val="tx1">
                    <a:tint val="75000"/>
                  </a:schemeClr>
                </a:solidFill>
              </a:defRPr>
            </a:lvl4pPr>
            <a:lvl5pPr marL="4031772" indent="0">
              <a:buNone/>
              <a:defRPr sz="3527">
                <a:solidFill>
                  <a:schemeClr val="tx1">
                    <a:tint val="75000"/>
                  </a:schemeClr>
                </a:solidFill>
              </a:defRPr>
            </a:lvl5pPr>
            <a:lvl6pPr marL="5039716" indent="0">
              <a:buNone/>
              <a:defRPr sz="3527">
                <a:solidFill>
                  <a:schemeClr val="tx1">
                    <a:tint val="75000"/>
                  </a:schemeClr>
                </a:solidFill>
              </a:defRPr>
            </a:lvl6pPr>
            <a:lvl7pPr marL="6047659" indent="0">
              <a:buNone/>
              <a:defRPr sz="3527">
                <a:solidFill>
                  <a:schemeClr val="tx1">
                    <a:tint val="75000"/>
                  </a:schemeClr>
                </a:solidFill>
              </a:defRPr>
            </a:lvl7pPr>
            <a:lvl8pPr marL="7055602" indent="0">
              <a:buNone/>
              <a:defRPr sz="3527">
                <a:solidFill>
                  <a:schemeClr val="tx1">
                    <a:tint val="75000"/>
                  </a:schemeClr>
                </a:solidFill>
              </a:defRPr>
            </a:lvl8pPr>
            <a:lvl9pPr marL="8063545" indent="0">
              <a:buNone/>
              <a:defRPr sz="352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4DFD-2D4E-4016-8F2A-1E8CE4B154C5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7BD3A-759D-42FC-B3F4-8F31FEBBA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018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4024827"/>
            <a:ext cx="9088041" cy="95930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4024827"/>
            <a:ext cx="9088041" cy="95930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4DFD-2D4E-4016-8F2A-1E8CE4B154C5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7BD3A-759D-42FC-B3F4-8F31FEBBA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872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804969"/>
            <a:ext cx="18443377" cy="292237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3706342"/>
            <a:ext cx="9046274" cy="1816421"/>
          </a:xfrm>
        </p:spPr>
        <p:txBody>
          <a:bodyPr anchor="b"/>
          <a:lstStyle>
            <a:lvl1pPr marL="0" indent="0">
              <a:buNone/>
              <a:defRPr sz="5291" b="1"/>
            </a:lvl1pPr>
            <a:lvl2pPr marL="1007943" indent="0">
              <a:buNone/>
              <a:defRPr sz="4409" b="1"/>
            </a:lvl2pPr>
            <a:lvl3pPr marL="2015886" indent="0">
              <a:buNone/>
              <a:defRPr sz="3968" b="1"/>
            </a:lvl3pPr>
            <a:lvl4pPr marL="3023829" indent="0">
              <a:buNone/>
              <a:defRPr sz="3527" b="1"/>
            </a:lvl4pPr>
            <a:lvl5pPr marL="4031772" indent="0">
              <a:buNone/>
              <a:defRPr sz="3527" b="1"/>
            </a:lvl5pPr>
            <a:lvl6pPr marL="5039716" indent="0">
              <a:buNone/>
              <a:defRPr sz="3527" b="1"/>
            </a:lvl6pPr>
            <a:lvl7pPr marL="6047659" indent="0">
              <a:buNone/>
              <a:defRPr sz="3527" b="1"/>
            </a:lvl7pPr>
            <a:lvl8pPr marL="7055602" indent="0">
              <a:buNone/>
              <a:defRPr sz="3527" b="1"/>
            </a:lvl8pPr>
            <a:lvl9pPr marL="8063545" indent="0">
              <a:buNone/>
              <a:defRPr sz="352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5522763"/>
            <a:ext cx="9046274" cy="81231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3706342"/>
            <a:ext cx="9090826" cy="1816421"/>
          </a:xfrm>
        </p:spPr>
        <p:txBody>
          <a:bodyPr anchor="b"/>
          <a:lstStyle>
            <a:lvl1pPr marL="0" indent="0">
              <a:buNone/>
              <a:defRPr sz="5291" b="1"/>
            </a:lvl1pPr>
            <a:lvl2pPr marL="1007943" indent="0">
              <a:buNone/>
              <a:defRPr sz="4409" b="1"/>
            </a:lvl2pPr>
            <a:lvl3pPr marL="2015886" indent="0">
              <a:buNone/>
              <a:defRPr sz="3968" b="1"/>
            </a:lvl3pPr>
            <a:lvl4pPr marL="3023829" indent="0">
              <a:buNone/>
              <a:defRPr sz="3527" b="1"/>
            </a:lvl4pPr>
            <a:lvl5pPr marL="4031772" indent="0">
              <a:buNone/>
              <a:defRPr sz="3527" b="1"/>
            </a:lvl5pPr>
            <a:lvl6pPr marL="5039716" indent="0">
              <a:buNone/>
              <a:defRPr sz="3527" b="1"/>
            </a:lvl6pPr>
            <a:lvl7pPr marL="6047659" indent="0">
              <a:buNone/>
              <a:defRPr sz="3527" b="1"/>
            </a:lvl7pPr>
            <a:lvl8pPr marL="7055602" indent="0">
              <a:buNone/>
              <a:defRPr sz="3527" b="1"/>
            </a:lvl8pPr>
            <a:lvl9pPr marL="8063545" indent="0">
              <a:buNone/>
              <a:defRPr sz="352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5522763"/>
            <a:ext cx="9090826" cy="81231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4DFD-2D4E-4016-8F2A-1E8CE4B154C5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7BD3A-759D-42FC-B3F4-8F31FEBBA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724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4DFD-2D4E-4016-8F2A-1E8CE4B154C5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7BD3A-759D-42FC-B3F4-8F31FEBBA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238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4DFD-2D4E-4016-8F2A-1E8CE4B154C5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7BD3A-759D-42FC-B3F4-8F31FEBBA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576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007957"/>
            <a:ext cx="6896776" cy="3527848"/>
          </a:xfrm>
        </p:spPr>
        <p:txBody>
          <a:bodyPr anchor="b"/>
          <a:lstStyle>
            <a:lvl1pPr>
              <a:defRPr sz="705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2176910"/>
            <a:ext cx="10825460" cy="10744538"/>
          </a:xfrm>
        </p:spPr>
        <p:txBody>
          <a:bodyPr/>
          <a:lstStyle>
            <a:lvl1pPr>
              <a:defRPr sz="7055"/>
            </a:lvl1pPr>
            <a:lvl2pPr>
              <a:defRPr sz="6173"/>
            </a:lvl2pPr>
            <a:lvl3pPr>
              <a:defRPr sz="5291"/>
            </a:lvl3pPr>
            <a:lvl4pPr>
              <a:defRPr sz="4409"/>
            </a:lvl4pPr>
            <a:lvl5pPr>
              <a:defRPr sz="4409"/>
            </a:lvl5pPr>
            <a:lvl6pPr>
              <a:defRPr sz="4409"/>
            </a:lvl6pPr>
            <a:lvl7pPr>
              <a:defRPr sz="4409"/>
            </a:lvl7pPr>
            <a:lvl8pPr>
              <a:defRPr sz="4409"/>
            </a:lvl8pPr>
            <a:lvl9pPr>
              <a:defRPr sz="440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4535805"/>
            <a:ext cx="6896776" cy="8403140"/>
          </a:xfrm>
        </p:spPr>
        <p:txBody>
          <a:bodyPr/>
          <a:lstStyle>
            <a:lvl1pPr marL="0" indent="0">
              <a:buNone/>
              <a:defRPr sz="3527"/>
            </a:lvl1pPr>
            <a:lvl2pPr marL="1007943" indent="0">
              <a:buNone/>
              <a:defRPr sz="3086"/>
            </a:lvl2pPr>
            <a:lvl3pPr marL="2015886" indent="0">
              <a:buNone/>
              <a:defRPr sz="2646"/>
            </a:lvl3pPr>
            <a:lvl4pPr marL="3023829" indent="0">
              <a:buNone/>
              <a:defRPr sz="2205"/>
            </a:lvl4pPr>
            <a:lvl5pPr marL="4031772" indent="0">
              <a:buNone/>
              <a:defRPr sz="2205"/>
            </a:lvl5pPr>
            <a:lvl6pPr marL="5039716" indent="0">
              <a:buNone/>
              <a:defRPr sz="2205"/>
            </a:lvl6pPr>
            <a:lvl7pPr marL="6047659" indent="0">
              <a:buNone/>
              <a:defRPr sz="2205"/>
            </a:lvl7pPr>
            <a:lvl8pPr marL="7055602" indent="0">
              <a:buNone/>
              <a:defRPr sz="2205"/>
            </a:lvl8pPr>
            <a:lvl9pPr marL="8063545" indent="0">
              <a:buNone/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4DFD-2D4E-4016-8F2A-1E8CE4B154C5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7BD3A-759D-42FC-B3F4-8F31FEBBA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489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007957"/>
            <a:ext cx="6896776" cy="3527848"/>
          </a:xfrm>
        </p:spPr>
        <p:txBody>
          <a:bodyPr anchor="b"/>
          <a:lstStyle>
            <a:lvl1pPr>
              <a:defRPr sz="705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2176910"/>
            <a:ext cx="10825460" cy="10744538"/>
          </a:xfrm>
        </p:spPr>
        <p:txBody>
          <a:bodyPr anchor="t"/>
          <a:lstStyle>
            <a:lvl1pPr marL="0" indent="0">
              <a:buNone/>
              <a:defRPr sz="7055"/>
            </a:lvl1pPr>
            <a:lvl2pPr marL="1007943" indent="0">
              <a:buNone/>
              <a:defRPr sz="6173"/>
            </a:lvl2pPr>
            <a:lvl3pPr marL="2015886" indent="0">
              <a:buNone/>
              <a:defRPr sz="5291"/>
            </a:lvl3pPr>
            <a:lvl4pPr marL="3023829" indent="0">
              <a:buNone/>
              <a:defRPr sz="4409"/>
            </a:lvl4pPr>
            <a:lvl5pPr marL="4031772" indent="0">
              <a:buNone/>
              <a:defRPr sz="4409"/>
            </a:lvl5pPr>
            <a:lvl6pPr marL="5039716" indent="0">
              <a:buNone/>
              <a:defRPr sz="4409"/>
            </a:lvl6pPr>
            <a:lvl7pPr marL="6047659" indent="0">
              <a:buNone/>
              <a:defRPr sz="4409"/>
            </a:lvl7pPr>
            <a:lvl8pPr marL="7055602" indent="0">
              <a:buNone/>
              <a:defRPr sz="4409"/>
            </a:lvl8pPr>
            <a:lvl9pPr marL="8063545" indent="0">
              <a:buNone/>
              <a:defRPr sz="4409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4535805"/>
            <a:ext cx="6896776" cy="8403140"/>
          </a:xfrm>
        </p:spPr>
        <p:txBody>
          <a:bodyPr/>
          <a:lstStyle>
            <a:lvl1pPr marL="0" indent="0">
              <a:buNone/>
              <a:defRPr sz="3527"/>
            </a:lvl1pPr>
            <a:lvl2pPr marL="1007943" indent="0">
              <a:buNone/>
              <a:defRPr sz="3086"/>
            </a:lvl2pPr>
            <a:lvl3pPr marL="2015886" indent="0">
              <a:buNone/>
              <a:defRPr sz="2646"/>
            </a:lvl3pPr>
            <a:lvl4pPr marL="3023829" indent="0">
              <a:buNone/>
              <a:defRPr sz="2205"/>
            </a:lvl4pPr>
            <a:lvl5pPr marL="4031772" indent="0">
              <a:buNone/>
              <a:defRPr sz="2205"/>
            </a:lvl5pPr>
            <a:lvl6pPr marL="5039716" indent="0">
              <a:buNone/>
              <a:defRPr sz="2205"/>
            </a:lvl6pPr>
            <a:lvl7pPr marL="6047659" indent="0">
              <a:buNone/>
              <a:defRPr sz="2205"/>
            </a:lvl7pPr>
            <a:lvl8pPr marL="7055602" indent="0">
              <a:buNone/>
              <a:defRPr sz="2205"/>
            </a:lvl8pPr>
            <a:lvl9pPr marL="8063545" indent="0">
              <a:buNone/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4DFD-2D4E-4016-8F2A-1E8CE4B154C5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7BD3A-759D-42FC-B3F4-8F31FEBBA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457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chemeClr val="accent6">
                <a:lumMod val="40000"/>
                <a:lumOff val="60000"/>
              </a:schemeClr>
            </a:gs>
            <a:gs pos="0">
              <a:srgbClr val="D1DCF0"/>
            </a:gs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804969"/>
            <a:ext cx="18443377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4024827"/>
            <a:ext cx="18443377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14013401"/>
            <a:ext cx="4811316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6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F4DFD-2D4E-4016-8F2A-1E8CE4B154C5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14013401"/>
            <a:ext cx="7216973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6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14013401"/>
            <a:ext cx="4811316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6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7BD3A-759D-42FC-B3F4-8F31FEBBA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17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015886" rtl="0" eaLnBrk="1" latinLnBrk="0" hangingPunct="1">
        <a:lnSpc>
          <a:spcPct val="90000"/>
        </a:lnSpc>
        <a:spcBef>
          <a:spcPct val="0"/>
        </a:spcBef>
        <a:buNone/>
        <a:defRPr sz="9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3972" indent="-503972" algn="l" defTabSz="2015886" rtl="0" eaLnBrk="1" latinLnBrk="0" hangingPunct="1">
        <a:lnSpc>
          <a:spcPct val="90000"/>
        </a:lnSpc>
        <a:spcBef>
          <a:spcPts val="2205"/>
        </a:spcBef>
        <a:buFont typeface="Arial" panose="020B0604020202020204" pitchFamily="34" charset="0"/>
        <a:buChar char="•"/>
        <a:defRPr sz="6173" kern="1200">
          <a:solidFill>
            <a:schemeClr val="tx1"/>
          </a:solidFill>
          <a:latin typeface="+mn-lt"/>
          <a:ea typeface="+mn-ea"/>
          <a:cs typeface="+mn-cs"/>
        </a:defRPr>
      </a:lvl1pPr>
      <a:lvl2pPr marL="1511915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5291" kern="1200">
          <a:solidFill>
            <a:schemeClr val="tx1"/>
          </a:solidFill>
          <a:latin typeface="+mn-lt"/>
          <a:ea typeface="+mn-ea"/>
          <a:cs typeface="+mn-cs"/>
        </a:defRPr>
      </a:lvl2pPr>
      <a:lvl3pPr marL="2519858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4409" kern="1200">
          <a:solidFill>
            <a:schemeClr val="tx1"/>
          </a:solidFill>
          <a:latin typeface="+mn-lt"/>
          <a:ea typeface="+mn-ea"/>
          <a:cs typeface="+mn-cs"/>
        </a:defRPr>
      </a:lvl3pPr>
      <a:lvl4pPr marL="3527801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4pPr>
      <a:lvl5pPr marL="4535744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5pPr>
      <a:lvl6pPr marL="5543687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6pPr>
      <a:lvl7pPr marL="6551630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7pPr>
      <a:lvl8pPr marL="7559573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8pPr>
      <a:lvl9pPr marL="8567517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1pPr>
      <a:lvl2pPr marL="1007943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2pPr>
      <a:lvl3pPr marL="2015886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3pPr>
      <a:lvl4pPr marL="3023829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4pPr>
      <a:lvl5pPr marL="4031772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5pPr>
      <a:lvl6pPr marL="5039716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6pPr>
      <a:lvl7pPr marL="6047659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7pPr>
      <a:lvl8pPr marL="7055602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8pPr>
      <a:lvl9pPr marL="8063545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AEC7FD-20FE-19D2-636B-57BEC048A615}"/>
              </a:ext>
            </a:extLst>
          </p:cNvPr>
          <p:cNvSpPr txBox="1"/>
          <p:nvPr/>
        </p:nvSpPr>
        <p:spPr>
          <a:xfrm>
            <a:off x="1905621" y="4820463"/>
            <a:ext cx="1757238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500" b="1" i="1" dirty="0"/>
              <a:t>	Мусор, без сомнения, </a:t>
            </a:r>
          </a:p>
          <a:p>
            <a:pPr algn="ctr"/>
            <a:r>
              <a:rPr lang="ru-RU" sz="11500" b="1" i="1" dirty="0"/>
              <a:t>требует деления</a:t>
            </a:r>
          </a:p>
          <a:p>
            <a:pPr algn="ctr"/>
            <a:r>
              <a:rPr lang="ru-RU" sz="5400" b="1" i="1" dirty="0"/>
              <a:t>(В рамках Всероссийской экологической акции «Марафон зеленых дел») </a:t>
            </a:r>
          </a:p>
        </p:txBody>
      </p:sp>
    </p:spTree>
    <p:extLst>
      <p:ext uri="{BB962C8B-B14F-4D97-AF65-F5344CB8AC3E}">
        <p14:creationId xmlns:p14="http://schemas.microsoft.com/office/powerpoint/2010/main" val="3455525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>
            <a:extLst>
              <a:ext uri="{FF2B5EF4-FFF2-40B4-BE49-F238E27FC236}">
                <a16:creationId xmlns:a16="http://schemas.microsoft.com/office/drawing/2014/main" id="{6DE191BE-6FD2-3264-2240-13B34E650409}"/>
              </a:ext>
            </a:extLst>
          </p:cNvPr>
          <p:cNvSpPr txBox="1"/>
          <p:nvPr/>
        </p:nvSpPr>
        <p:spPr>
          <a:xfrm>
            <a:off x="481636" y="1312462"/>
            <a:ext cx="6503500" cy="9258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Основными «поставщиками» огромного количества отходов на нашей планете являются:</a:t>
            </a:r>
          </a:p>
          <a:p>
            <a:pPr algn="ctr"/>
            <a:endParaRPr lang="ru-RU" sz="3600" b="1" dirty="0"/>
          </a:p>
          <a:p>
            <a:pPr algn="ctr"/>
            <a:endParaRPr lang="ru-RU" sz="3600" b="1" dirty="0"/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ru-RU" sz="2800" b="1" dirty="0"/>
              <a:t>Жилые дома и бытовые предприятия.</a:t>
            </a:r>
          </a:p>
          <a:p>
            <a:pPr>
              <a:lnSpc>
                <a:spcPct val="150000"/>
              </a:lnSpc>
            </a:pPr>
            <a:endParaRPr lang="ru-RU" sz="2800" b="1" dirty="0"/>
          </a:p>
          <a:p>
            <a:pPr>
              <a:lnSpc>
                <a:spcPct val="150000"/>
              </a:lnSpc>
            </a:pPr>
            <a:r>
              <a:rPr lang="ru-RU" sz="2800" b="1" dirty="0"/>
              <a:t>2) Промышленные предприятия.</a:t>
            </a:r>
          </a:p>
          <a:p>
            <a:pPr>
              <a:lnSpc>
                <a:spcPct val="150000"/>
              </a:lnSpc>
            </a:pPr>
            <a:endParaRPr lang="ru-RU" sz="2800" b="1" dirty="0"/>
          </a:p>
          <a:p>
            <a:pPr>
              <a:lnSpc>
                <a:spcPct val="150000"/>
              </a:lnSpc>
            </a:pPr>
            <a:r>
              <a:rPr lang="ru-RU" sz="2800" b="1" dirty="0"/>
              <a:t>3) Теплоэнергетика.</a:t>
            </a:r>
          </a:p>
          <a:p>
            <a:pPr>
              <a:lnSpc>
                <a:spcPct val="150000"/>
              </a:lnSpc>
            </a:pPr>
            <a:endParaRPr lang="ru-RU" sz="2800" b="1" dirty="0"/>
          </a:p>
          <a:p>
            <a:pPr>
              <a:lnSpc>
                <a:spcPct val="150000"/>
              </a:lnSpc>
            </a:pPr>
            <a:r>
              <a:rPr lang="ru-RU" sz="2800" b="1" dirty="0"/>
              <a:t>4) Сельское хозяйство.</a:t>
            </a:r>
          </a:p>
          <a:p>
            <a:pPr>
              <a:lnSpc>
                <a:spcPct val="150000"/>
              </a:lnSpc>
            </a:pPr>
            <a:endParaRPr lang="ru-RU" sz="2800" b="1" dirty="0"/>
          </a:p>
          <a:p>
            <a:pPr>
              <a:lnSpc>
                <a:spcPct val="150000"/>
              </a:lnSpc>
            </a:pPr>
            <a:r>
              <a:rPr lang="ru-RU" sz="2800" b="1" dirty="0"/>
              <a:t>5) Транспорт.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8CF107-9E38-716A-A5AC-DDF26D2F0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312462"/>
            <a:ext cx="13434389" cy="1132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065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AD444C7-4822-7644-B0E6-DC0F1C50B3AF}"/>
              </a:ext>
            </a:extLst>
          </p:cNvPr>
          <p:cNvSpPr txBox="1"/>
          <p:nvPr/>
        </p:nvSpPr>
        <p:spPr>
          <a:xfrm>
            <a:off x="6524354" y="537267"/>
            <a:ext cx="8647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Какой бывает мусор? </a:t>
            </a: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755D0EB4-9CAC-8DFE-3F15-04DD53391CEE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1614424" y="1245153"/>
            <a:ext cx="9233452" cy="3676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B976947-E82A-B7B5-5409-6C73DC0D9A9B}"/>
              </a:ext>
            </a:extLst>
          </p:cNvPr>
          <p:cNvSpPr txBox="1"/>
          <p:nvPr/>
        </p:nvSpPr>
        <p:spPr>
          <a:xfrm>
            <a:off x="610572" y="1722198"/>
            <a:ext cx="2991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Стеклотара</a:t>
            </a:r>
            <a:endParaRPr lang="ru-RU" sz="3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46ED24-0D2D-23FE-DD2A-69755C93E517}"/>
              </a:ext>
            </a:extLst>
          </p:cNvPr>
          <p:cNvSpPr txBox="1"/>
          <p:nvPr/>
        </p:nvSpPr>
        <p:spPr>
          <a:xfrm>
            <a:off x="3184764" y="1754317"/>
            <a:ext cx="2338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Кирпичи</a:t>
            </a:r>
            <a:endParaRPr lang="ru-RU" sz="32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9C9C45-77E8-31C0-4455-D80DD33C8ECA}"/>
              </a:ext>
            </a:extLst>
          </p:cNvPr>
          <p:cNvSpPr txBox="1"/>
          <p:nvPr/>
        </p:nvSpPr>
        <p:spPr>
          <a:xfrm>
            <a:off x="5395363" y="1750474"/>
            <a:ext cx="30475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Деревянные изделия</a:t>
            </a:r>
            <a:endParaRPr lang="ru-RU" sz="3200" b="1" dirty="0"/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EC9D08FA-C204-F165-A2F9-88BB48B99D70}"/>
              </a:ext>
            </a:extLst>
          </p:cNvPr>
          <p:cNvCxnSpPr>
            <a:cxnSpLocks/>
            <a:stCxn id="4" idx="2"/>
            <a:endCxn id="11" idx="0"/>
          </p:cNvCxnSpPr>
          <p:nvPr/>
        </p:nvCxnSpPr>
        <p:spPr>
          <a:xfrm flipH="1">
            <a:off x="4353793" y="1245153"/>
            <a:ext cx="6494083" cy="5091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C6A5CC2-503D-EF29-E16F-57A3F05A3623}"/>
              </a:ext>
            </a:extLst>
          </p:cNvPr>
          <p:cNvSpPr txBox="1"/>
          <p:nvPr/>
        </p:nvSpPr>
        <p:spPr>
          <a:xfrm>
            <a:off x="15063054" y="1884370"/>
            <a:ext cx="2007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Фольга</a:t>
            </a:r>
            <a:endParaRPr lang="ru-RU" sz="32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FC8611-5814-470D-648B-3BCEC02B77E4}"/>
              </a:ext>
            </a:extLst>
          </p:cNvPr>
          <p:cNvSpPr txBox="1"/>
          <p:nvPr/>
        </p:nvSpPr>
        <p:spPr>
          <a:xfrm>
            <a:off x="17364940" y="1807961"/>
            <a:ext cx="34081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Банки из-под напитков</a:t>
            </a:r>
            <a:endParaRPr lang="ru-RU" sz="32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20B1AA-C6C7-DA57-45C5-25847519B23E}"/>
              </a:ext>
            </a:extLst>
          </p:cNvPr>
          <p:cNvSpPr txBox="1"/>
          <p:nvPr/>
        </p:nvSpPr>
        <p:spPr>
          <a:xfrm>
            <a:off x="7974900" y="1859968"/>
            <a:ext cx="47105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Упаковка для пищевых </a:t>
            </a:r>
          </a:p>
          <a:p>
            <a:pPr algn="ctr"/>
            <a:r>
              <a:rPr lang="ru-RU" sz="4000" b="1" dirty="0"/>
              <a:t>продуктов</a:t>
            </a:r>
            <a:endParaRPr lang="ru-RU" sz="32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476143-F651-2F40-DCDD-B5DBA29219B1}"/>
              </a:ext>
            </a:extLst>
          </p:cNvPr>
          <p:cNvSpPr txBox="1"/>
          <p:nvPr/>
        </p:nvSpPr>
        <p:spPr>
          <a:xfrm>
            <a:off x="12044171" y="1879434"/>
            <a:ext cx="2724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Батарейки</a:t>
            </a:r>
            <a:endParaRPr lang="ru-RU" sz="3200" b="1" dirty="0"/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0CE38835-BA8A-DD7E-E3E1-75E7EA1B6061}"/>
              </a:ext>
            </a:extLst>
          </p:cNvPr>
          <p:cNvCxnSpPr>
            <a:cxnSpLocks/>
            <a:stCxn id="4" idx="2"/>
            <a:endCxn id="12" idx="0"/>
          </p:cNvCxnSpPr>
          <p:nvPr/>
        </p:nvCxnSpPr>
        <p:spPr>
          <a:xfrm flipH="1">
            <a:off x="6919151" y="1245153"/>
            <a:ext cx="3928725" cy="5053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57A0AD9F-4EEE-B143-5559-0663E9661184}"/>
              </a:ext>
            </a:extLst>
          </p:cNvPr>
          <p:cNvCxnSpPr>
            <a:cxnSpLocks/>
            <a:stCxn id="4" idx="2"/>
            <a:endCxn id="19" idx="0"/>
          </p:cNvCxnSpPr>
          <p:nvPr/>
        </p:nvCxnSpPr>
        <p:spPr>
          <a:xfrm>
            <a:off x="10847876" y="1245153"/>
            <a:ext cx="5219030" cy="6392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D51095C8-1DA1-3D2F-6102-12DDA1B09D9C}"/>
              </a:ext>
            </a:extLst>
          </p:cNvPr>
          <p:cNvCxnSpPr>
            <a:cxnSpLocks/>
            <a:stCxn id="4" idx="2"/>
            <a:endCxn id="20" idx="0"/>
          </p:cNvCxnSpPr>
          <p:nvPr/>
        </p:nvCxnSpPr>
        <p:spPr>
          <a:xfrm>
            <a:off x="10847876" y="1245153"/>
            <a:ext cx="8221121" cy="562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id="{F5241F40-9F78-EF6F-1539-0E4E82F34873}"/>
              </a:ext>
            </a:extLst>
          </p:cNvPr>
          <p:cNvCxnSpPr>
            <a:cxnSpLocks/>
            <a:stCxn id="4" idx="2"/>
            <a:endCxn id="21" idx="0"/>
          </p:cNvCxnSpPr>
          <p:nvPr/>
        </p:nvCxnSpPr>
        <p:spPr>
          <a:xfrm flipH="1">
            <a:off x="10330174" y="1245153"/>
            <a:ext cx="517702" cy="6148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2305D8BA-213D-E8A7-1575-5C931086D7E6}"/>
              </a:ext>
            </a:extLst>
          </p:cNvPr>
          <p:cNvCxnSpPr>
            <a:cxnSpLocks/>
            <a:stCxn id="4" idx="2"/>
            <a:endCxn id="23" idx="0"/>
          </p:cNvCxnSpPr>
          <p:nvPr/>
        </p:nvCxnSpPr>
        <p:spPr>
          <a:xfrm>
            <a:off x="10847876" y="1245153"/>
            <a:ext cx="2558645" cy="6342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000CCDC5-F17F-CADB-0668-4DE317F6437B}"/>
              </a:ext>
            </a:extLst>
          </p:cNvPr>
          <p:cNvSpPr txBox="1"/>
          <p:nvPr/>
        </p:nvSpPr>
        <p:spPr>
          <a:xfrm>
            <a:off x="557802" y="3850967"/>
            <a:ext cx="2626962" cy="8217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Ущерб природе: битая стеклотара может вызывать ранения животных</a:t>
            </a:r>
          </a:p>
          <a:p>
            <a:r>
              <a:rPr lang="ru-RU" sz="2400" dirty="0"/>
              <a:t>• Вред человеку: битая стеклотара может вызывать</a:t>
            </a:r>
          </a:p>
          <a:p>
            <a:r>
              <a:rPr lang="ru-RU" sz="2400" dirty="0"/>
              <a:t>ранения. В банках накапливается вода, в которой</a:t>
            </a:r>
          </a:p>
          <a:p>
            <a:r>
              <a:rPr lang="ru-RU" sz="2400" dirty="0"/>
              <a:t>развиваются личинки кровососущих насекомых.</a:t>
            </a:r>
          </a:p>
          <a:p>
            <a:r>
              <a:rPr lang="ru-RU" sz="2400" dirty="0"/>
              <a:t>•Способ вторичного использования:</a:t>
            </a:r>
          </a:p>
          <a:p>
            <a:r>
              <a:rPr lang="ru-RU" sz="2400" dirty="0"/>
              <a:t>использование по прямому назначению или</a:t>
            </a:r>
          </a:p>
          <a:p>
            <a:r>
              <a:rPr lang="ru-RU" sz="2400" dirty="0"/>
              <a:t>переплавка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94B54010-95A8-80CD-B989-041CA3F5B05A}"/>
              </a:ext>
            </a:extLst>
          </p:cNvPr>
          <p:cNvSpPr txBox="1"/>
          <p:nvPr/>
        </p:nvSpPr>
        <p:spPr>
          <a:xfrm>
            <a:off x="3184764" y="3850967"/>
            <a:ext cx="2338057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dirty="0">
                <a:solidFill>
                  <a:srgbClr val="000000"/>
                </a:solidFill>
                <a:effectLst/>
              </a:rPr>
              <a:t>Ущерб природе: практически не наносит.</a:t>
            </a:r>
            <a:br>
              <a:rPr lang="ru-RU" sz="2400" b="0" i="0" dirty="0">
                <a:solidFill>
                  <a:srgbClr val="000000"/>
                </a:solidFill>
                <a:effectLst/>
              </a:rPr>
            </a:br>
            <a:r>
              <a:rPr lang="ru-RU" sz="2400" b="0" i="0" dirty="0">
                <a:solidFill>
                  <a:srgbClr val="000000"/>
                </a:solidFill>
                <a:effectLst/>
              </a:rPr>
              <a:t>• Вред человеку: может наносить травмы.</a:t>
            </a:r>
            <a:br>
              <a:rPr lang="ru-RU" sz="2400" b="0" i="0" dirty="0">
                <a:solidFill>
                  <a:srgbClr val="000000"/>
                </a:solidFill>
                <a:effectLst/>
              </a:rPr>
            </a:br>
            <a:r>
              <a:rPr lang="ru-RU" sz="2400" b="0" i="0" dirty="0">
                <a:solidFill>
                  <a:srgbClr val="000000"/>
                </a:solidFill>
                <a:effectLst/>
              </a:rPr>
              <a:t>• Способ вторичного использования:</a:t>
            </a:r>
            <a:br>
              <a:rPr lang="ru-RU" sz="2400" b="0" i="0" dirty="0">
                <a:solidFill>
                  <a:srgbClr val="000000"/>
                </a:solidFill>
                <a:effectLst/>
              </a:rPr>
            </a:br>
            <a:r>
              <a:rPr lang="ru-RU" sz="2400" b="0" i="0" dirty="0">
                <a:solidFill>
                  <a:srgbClr val="000000"/>
                </a:solidFill>
                <a:effectLst/>
              </a:rPr>
              <a:t>переработка в крошку</a:t>
            </a:r>
            <a:r>
              <a:rPr lang="ru-RU" sz="2400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16265BB0-9EA1-9231-6C51-7DD1D848FD64}"/>
              </a:ext>
            </a:extLst>
          </p:cNvPr>
          <p:cNvSpPr txBox="1"/>
          <p:nvPr/>
        </p:nvSpPr>
        <p:spPr>
          <a:xfrm>
            <a:off x="5732580" y="3850967"/>
            <a:ext cx="2802835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Ущерб природе: </a:t>
            </a:r>
          </a:p>
          <a:p>
            <a:r>
              <a:rPr lang="ru-RU" sz="2400" dirty="0"/>
              <a:t>не наносят.</a:t>
            </a:r>
          </a:p>
          <a:p>
            <a:r>
              <a:rPr lang="ru-RU" sz="2400" dirty="0"/>
              <a:t>Вред человеку: могут вызвать травмы.</a:t>
            </a:r>
          </a:p>
          <a:p>
            <a:r>
              <a:rPr lang="ru-RU" sz="2400" dirty="0"/>
              <a:t>Способ вторичного использования: переработка</a:t>
            </a:r>
          </a:p>
          <a:p>
            <a:r>
              <a:rPr lang="ru-RU" sz="2400" dirty="0"/>
              <a:t>на бумагу или древесно-стружечный материал.</a:t>
            </a:r>
          </a:p>
          <a:p>
            <a:r>
              <a:rPr lang="ru-RU" sz="2400" dirty="0"/>
              <a:t>Наименее опасный способ обезвреживания:</a:t>
            </a:r>
          </a:p>
          <a:p>
            <a:r>
              <a:rPr lang="ru-RU" sz="2400" dirty="0"/>
              <a:t>сжигание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6578EB5D-08E5-81E9-1E6C-855C14602486}"/>
              </a:ext>
            </a:extLst>
          </p:cNvPr>
          <p:cNvSpPr txBox="1"/>
          <p:nvPr/>
        </p:nvSpPr>
        <p:spPr>
          <a:xfrm>
            <a:off x="8658030" y="3850967"/>
            <a:ext cx="3370461" cy="7879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/>
              <a:t>Материал: бумага и различные виды пластмасс.</a:t>
            </a:r>
          </a:p>
          <a:p>
            <a:r>
              <a:rPr lang="ru-RU" sz="2200" dirty="0"/>
              <a:t>• Ущерб природе: могут быть проглочены животными.</a:t>
            </a:r>
          </a:p>
          <a:p>
            <a:r>
              <a:rPr lang="ru-RU" sz="2200" dirty="0"/>
              <a:t>• Способ вторичного использования: не существует.</a:t>
            </a:r>
          </a:p>
          <a:p>
            <a:r>
              <a:rPr lang="ru-RU" sz="2200" dirty="0"/>
              <a:t>• Наименее опасный способ обезвреживания: захоронение.</a:t>
            </a:r>
          </a:p>
          <a:p>
            <a:r>
              <a:rPr lang="ru-RU" sz="2200" dirty="0"/>
              <a:t>• Продукты, образующиеся при обезвреживании:</a:t>
            </a:r>
          </a:p>
          <a:p>
            <a:r>
              <a:rPr lang="ru-RU" sz="2200" dirty="0"/>
              <a:t>углекислый газ и вода, хлороводород, ядовитые</a:t>
            </a:r>
          </a:p>
          <a:p>
            <a:r>
              <a:rPr lang="ru-RU" sz="2200" dirty="0"/>
              <a:t>соединения.</a:t>
            </a:r>
          </a:p>
          <a:p>
            <a:r>
              <a:rPr lang="ru-RU" sz="2200" dirty="0"/>
              <a:t>• Категорически запрещается сжигать указанные материалы,</a:t>
            </a:r>
          </a:p>
          <a:p>
            <a:r>
              <a:rPr lang="ru-RU" sz="2200" dirty="0"/>
              <a:t>так как при этом могут образоваться диоксиды.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F54848AD-E619-1694-4294-F1E97602C0A4}"/>
              </a:ext>
            </a:extLst>
          </p:cNvPr>
          <p:cNvSpPr txBox="1"/>
          <p:nvPr/>
        </p:nvSpPr>
        <p:spPr>
          <a:xfrm>
            <a:off x="12119682" y="3904611"/>
            <a:ext cx="2405966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Очень ядовитый мусор!</a:t>
            </a:r>
          </a:p>
          <a:p>
            <a:r>
              <a:rPr lang="ru-RU" sz="2400" dirty="0"/>
              <a:t>• Материал: цинк, уголь, оксид марганца.</a:t>
            </a:r>
          </a:p>
          <a:p>
            <a:r>
              <a:rPr lang="ru-RU" sz="2400" dirty="0"/>
              <a:t>• Ущерб природе: ядовиты для многих</a:t>
            </a:r>
          </a:p>
          <a:p>
            <a:r>
              <a:rPr lang="ru-RU" sz="2400" dirty="0"/>
              <a:t>организмов.</a:t>
            </a:r>
          </a:p>
          <a:p>
            <a:r>
              <a:rPr lang="ru-RU" sz="2400" dirty="0"/>
              <a:t>• Вред человеку: ядовиты для человека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CD68E3A6-3082-387B-915E-6ED76FF7D511}"/>
              </a:ext>
            </a:extLst>
          </p:cNvPr>
          <p:cNvSpPr txBox="1"/>
          <p:nvPr/>
        </p:nvSpPr>
        <p:spPr>
          <a:xfrm>
            <a:off x="15197018" y="3904611"/>
            <a:ext cx="240596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Материал: алюминий.</a:t>
            </a:r>
          </a:p>
          <a:p>
            <a:r>
              <a:rPr lang="ru-RU" sz="2400" dirty="0"/>
              <a:t>• Ущерб природе: практически не</a:t>
            </a:r>
          </a:p>
          <a:p>
            <a:r>
              <a:rPr lang="ru-RU" sz="2400" dirty="0"/>
              <a:t>наносит.</a:t>
            </a:r>
          </a:p>
          <a:p>
            <a:r>
              <a:rPr lang="ru-RU" sz="2400" dirty="0"/>
              <a:t>• Способ вторичного</a:t>
            </a:r>
          </a:p>
          <a:p>
            <a:r>
              <a:rPr lang="ru-RU" sz="2400" dirty="0"/>
              <a:t>использования: переплавка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2D6F969B-66ED-07B2-9888-AA2432B00B96}"/>
              </a:ext>
            </a:extLst>
          </p:cNvPr>
          <p:cNvSpPr txBox="1"/>
          <p:nvPr/>
        </p:nvSpPr>
        <p:spPr>
          <a:xfrm>
            <a:off x="17778030" y="3904611"/>
            <a:ext cx="2995023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Материал: алюминий и его сплавы.</a:t>
            </a:r>
          </a:p>
          <a:p>
            <a:r>
              <a:rPr lang="ru-RU" sz="2400" dirty="0"/>
              <a:t>• Ущерб природе: острые края банок вызывают</a:t>
            </a:r>
          </a:p>
          <a:p>
            <a:r>
              <a:rPr lang="ru-RU" sz="2400" dirty="0"/>
              <a:t>травмы у животных.</a:t>
            </a:r>
          </a:p>
          <a:p>
            <a:r>
              <a:rPr lang="ru-RU" sz="2400" dirty="0"/>
              <a:t>• Вред человеку: в банках накапливается вода, в которой развиваются личинки кровососущих</a:t>
            </a:r>
          </a:p>
          <a:p>
            <a:r>
              <a:rPr lang="ru-RU" sz="2400" dirty="0"/>
              <a:t>насекомых.</a:t>
            </a:r>
          </a:p>
          <a:p>
            <a:r>
              <a:rPr lang="ru-RU" sz="2400" dirty="0"/>
              <a:t>• Способ вторичного использования: переплавка</a:t>
            </a:r>
          </a:p>
        </p:txBody>
      </p:sp>
      <p:sp>
        <p:nvSpPr>
          <p:cNvPr id="132" name="Прямоугольник: скругленные углы 131">
            <a:extLst>
              <a:ext uri="{FF2B5EF4-FFF2-40B4-BE49-F238E27FC236}">
                <a16:creationId xmlns:a16="http://schemas.microsoft.com/office/drawing/2014/main" id="{D553C79E-A4A7-ABB2-3A6E-D1105A204E5C}"/>
              </a:ext>
            </a:extLst>
          </p:cNvPr>
          <p:cNvSpPr/>
          <p:nvPr/>
        </p:nvSpPr>
        <p:spPr>
          <a:xfrm>
            <a:off x="466610" y="1612776"/>
            <a:ext cx="2729328" cy="1045582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Прямоугольник: скругленные углы 133">
            <a:extLst>
              <a:ext uri="{FF2B5EF4-FFF2-40B4-BE49-F238E27FC236}">
                <a16:creationId xmlns:a16="http://schemas.microsoft.com/office/drawing/2014/main" id="{3C4882E4-0A17-76C8-456F-9210F4340358}"/>
              </a:ext>
            </a:extLst>
          </p:cNvPr>
          <p:cNvSpPr/>
          <p:nvPr/>
        </p:nvSpPr>
        <p:spPr>
          <a:xfrm>
            <a:off x="3195939" y="1612776"/>
            <a:ext cx="2250718" cy="1041221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Прямоугольник: скругленные углы 134">
            <a:extLst>
              <a:ext uri="{FF2B5EF4-FFF2-40B4-BE49-F238E27FC236}">
                <a16:creationId xmlns:a16="http://schemas.microsoft.com/office/drawing/2014/main" id="{68E5B66F-1FA7-CAF3-CF2F-C366A6229FA3}"/>
              </a:ext>
            </a:extLst>
          </p:cNvPr>
          <p:cNvSpPr/>
          <p:nvPr/>
        </p:nvSpPr>
        <p:spPr>
          <a:xfrm>
            <a:off x="5446656" y="1612776"/>
            <a:ext cx="3048167" cy="1034640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Прямоугольник: скругленные углы 135">
            <a:extLst>
              <a:ext uri="{FF2B5EF4-FFF2-40B4-BE49-F238E27FC236}">
                <a16:creationId xmlns:a16="http://schemas.microsoft.com/office/drawing/2014/main" id="{471DBBFC-38C8-19C2-27EA-511CEBDFBD1F}"/>
              </a:ext>
            </a:extLst>
          </p:cNvPr>
          <p:cNvSpPr/>
          <p:nvPr/>
        </p:nvSpPr>
        <p:spPr>
          <a:xfrm>
            <a:off x="8494823" y="1612776"/>
            <a:ext cx="3422543" cy="1049277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Прямоугольник: скругленные углы 136">
            <a:extLst>
              <a:ext uri="{FF2B5EF4-FFF2-40B4-BE49-F238E27FC236}">
                <a16:creationId xmlns:a16="http://schemas.microsoft.com/office/drawing/2014/main" id="{B27FF2A9-ECFF-CBCB-E1A0-8A30584AC03F}"/>
              </a:ext>
            </a:extLst>
          </p:cNvPr>
          <p:cNvSpPr/>
          <p:nvPr/>
        </p:nvSpPr>
        <p:spPr>
          <a:xfrm>
            <a:off x="11970702" y="1612777"/>
            <a:ext cx="2718153" cy="1064241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рямоугольник: скругленные углы 137">
            <a:extLst>
              <a:ext uri="{FF2B5EF4-FFF2-40B4-BE49-F238E27FC236}">
                <a16:creationId xmlns:a16="http://schemas.microsoft.com/office/drawing/2014/main" id="{B81984B0-F327-7F68-D1E2-7B991059DD47}"/>
              </a:ext>
            </a:extLst>
          </p:cNvPr>
          <p:cNvSpPr/>
          <p:nvPr/>
        </p:nvSpPr>
        <p:spPr>
          <a:xfrm>
            <a:off x="14789433" y="1612777"/>
            <a:ext cx="2718153" cy="10541588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рямоугольник: скругленные углы 138">
            <a:extLst>
              <a:ext uri="{FF2B5EF4-FFF2-40B4-BE49-F238E27FC236}">
                <a16:creationId xmlns:a16="http://schemas.microsoft.com/office/drawing/2014/main" id="{2A11424D-56E0-674E-BE8D-40CC34BCDC3B}"/>
              </a:ext>
            </a:extLst>
          </p:cNvPr>
          <p:cNvSpPr/>
          <p:nvPr/>
        </p:nvSpPr>
        <p:spPr>
          <a:xfrm>
            <a:off x="17507586" y="1612776"/>
            <a:ext cx="3138663" cy="10492131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335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E25C70A-BD66-4CF9-A999-4397D38673FB}"/>
              </a:ext>
            </a:extLst>
          </p:cNvPr>
          <p:cNvSpPr txBox="1"/>
          <p:nvPr/>
        </p:nvSpPr>
        <p:spPr>
          <a:xfrm>
            <a:off x="7994512" y="2761123"/>
            <a:ext cx="300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Макулатура</a:t>
            </a:r>
            <a:endParaRPr lang="ru-RU" sz="32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EA210D-37F2-BF43-D987-DEBCECC9326F}"/>
              </a:ext>
            </a:extLst>
          </p:cNvPr>
          <p:cNvSpPr txBox="1"/>
          <p:nvPr/>
        </p:nvSpPr>
        <p:spPr>
          <a:xfrm>
            <a:off x="4401282" y="2761123"/>
            <a:ext cx="3120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Металлолом</a:t>
            </a:r>
            <a:endParaRPr lang="ru-RU" sz="32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1E853D-D9D9-D40A-7998-242AEED5E4E9}"/>
              </a:ext>
            </a:extLst>
          </p:cNvPr>
          <p:cNvSpPr txBox="1"/>
          <p:nvPr/>
        </p:nvSpPr>
        <p:spPr>
          <a:xfrm>
            <a:off x="10847875" y="2761121"/>
            <a:ext cx="30475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Пищевые отходы</a:t>
            </a:r>
            <a:endParaRPr lang="ru-RU" sz="32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28CA4C2-4546-0EAD-3BF9-FA8B2AC78295}"/>
              </a:ext>
            </a:extLst>
          </p:cNvPr>
          <p:cNvSpPr txBox="1"/>
          <p:nvPr/>
        </p:nvSpPr>
        <p:spPr>
          <a:xfrm>
            <a:off x="13784865" y="2740210"/>
            <a:ext cx="3304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Изделия из пластмасс </a:t>
            </a:r>
            <a:endParaRPr lang="ru-RU" sz="32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E0CD2C-69E4-8FEB-391E-ACB8F8AA3842}"/>
              </a:ext>
            </a:extLst>
          </p:cNvPr>
          <p:cNvSpPr txBox="1"/>
          <p:nvPr/>
        </p:nvSpPr>
        <p:spPr>
          <a:xfrm>
            <a:off x="613613" y="2761123"/>
            <a:ext cx="34340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Консервные банки</a:t>
            </a:r>
            <a:endParaRPr lang="ru-RU" sz="3200" b="1" dirty="0"/>
          </a:p>
        </p:txBody>
      </p: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D1F75611-8200-06CC-EAC4-F2099AFEEC5B}"/>
              </a:ext>
            </a:extLst>
          </p:cNvPr>
          <p:cNvCxnSpPr>
            <a:cxnSpLocks/>
          </p:cNvCxnSpPr>
          <p:nvPr/>
        </p:nvCxnSpPr>
        <p:spPr>
          <a:xfrm flipH="1">
            <a:off x="2137401" y="1245153"/>
            <a:ext cx="8710475" cy="15159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701218D3-35E4-0B5B-08C9-13A0D04835BE}"/>
              </a:ext>
            </a:extLst>
          </p:cNvPr>
          <p:cNvSpPr txBox="1"/>
          <p:nvPr/>
        </p:nvSpPr>
        <p:spPr>
          <a:xfrm>
            <a:off x="7881906" y="4084560"/>
            <a:ext cx="2926346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Ущерб природе: собственно бумага ущерба не</a:t>
            </a:r>
          </a:p>
          <a:p>
            <a:r>
              <a:rPr lang="ru-RU" sz="2400" dirty="0"/>
              <a:t>наносит.</a:t>
            </a:r>
          </a:p>
          <a:p>
            <a:r>
              <a:rPr lang="ru-RU" sz="2400" dirty="0"/>
              <a:t>• Вред человеку: краска может выделять при</a:t>
            </a:r>
          </a:p>
          <a:p>
            <a:r>
              <a:rPr lang="ru-RU" sz="2400" dirty="0"/>
              <a:t>разложении ядовитые вещества.</a:t>
            </a:r>
          </a:p>
          <a:p>
            <a:r>
              <a:rPr lang="ru-RU" sz="2400" dirty="0"/>
              <a:t>• Способ вторичного использования:</a:t>
            </a:r>
          </a:p>
          <a:p>
            <a:r>
              <a:rPr lang="ru-RU" sz="2400" dirty="0"/>
              <a:t>переработка на обёрточную бумагу.</a:t>
            </a:r>
          </a:p>
          <a:p>
            <a:r>
              <a:rPr lang="ru-RU" sz="2400" dirty="0"/>
              <a:t>• Наименее опасный способ обезвреживания:</a:t>
            </a:r>
          </a:p>
          <a:p>
            <a:r>
              <a:rPr lang="ru-RU" sz="2400" dirty="0"/>
              <a:t>компостирование.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35B398-7FCB-144C-245E-FE1CD1CF184A}"/>
              </a:ext>
            </a:extLst>
          </p:cNvPr>
          <p:cNvSpPr txBox="1"/>
          <p:nvPr/>
        </p:nvSpPr>
        <p:spPr>
          <a:xfrm>
            <a:off x="6524354" y="537267"/>
            <a:ext cx="8647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Какой бывает мусор?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555AC0-D1ED-5922-891E-D5ABF18D5391}"/>
              </a:ext>
            </a:extLst>
          </p:cNvPr>
          <p:cNvSpPr txBox="1"/>
          <p:nvPr/>
        </p:nvSpPr>
        <p:spPr>
          <a:xfrm>
            <a:off x="14125528" y="4105873"/>
            <a:ext cx="3047575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Ущерб природе: препятствует газообмену в</a:t>
            </a:r>
          </a:p>
          <a:p>
            <a:r>
              <a:rPr lang="ru-RU" sz="2400" dirty="0"/>
              <a:t>почвах и водоёмах. Могут быть проглочены</a:t>
            </a:r>
          </a:p>
          <a:p>
            <a:r>
              <a:rPr lang="ru-RU" sz="2400" dirty="0"/>
              <a:t>животными, что приведёт к гибели последних.</a:t>
            </a:r>
          </a:p>
          <a:p>
            <a:r>
              <a:rPr lang="ru-RU" sz="2400" dirty="0"/>
              <a:t>• Вред человеку: пластмассы могут выделять</a:t>
            </a:r>
          </a:p>
          <a:p>
            <a:r>
              <a:rPr lang="ru-RU" sz="2400" dirty="0"/>
              <a:t>при разложении ядовитые вещества.</a:t>
            </a:r>
          </a:p>
          <a:p>
            <a:r>
              <a:rPr lang="ru-RU" sz="2400" dirty="0"/>
              <a:t>• Способ вторичного использования:</a:t>
            </a:r>
          </a:p>
          <a:p>
            <a:r>
              <a:rPr lang="ru-RU" sz="2400" dirty="0"/>
              <a:t>переплавка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45BF36-351A-9B82-8D9A-E132684DEBA7}"/>
              </a:ext>
            </a:extLst>
          </p:cNvPr>
          <p:cNvSpPr txBox="1"/>
          <p:nvPr/>
        </p:nvSpPr>
        <p:spPr>
          <a:xfrm>
            <a:off x="757588" y="4084560"/>
            <a:ext cx="3047576" cy="8956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Материал: оцинкованное или покрытое</a:t>
            </a:r>
          </a:p>
          <a:p>
            <a:r>
              <a:rPr lang="ru-RU" sz="2400" dirty="0"/>
              <a:t>оловом железо.</a:t>
            </a:r>
          </a:p>
          <a:p>
            <a:r>
              <a:rPr lang="ru-RU" sz="2400" dirty="0"/>
              <a:t>• Ущерб природе: соединение цинка, олова и</a:t>
            </a:r>
          </a:p>
          <a:p>
            <a:r>
              <a:rPr lang="ru-RU" sz="2400" dirty="0"/>
              <a:t>железа ядовиты для многих организмов.</a:t>
            </a:r>
          </a:p>
          <a:p>
            <a:r>
              <a:rPr lang="ru-RU" sz="2400" dirty="0"/>
              <a:t>Острые края банок травмируют животных.</a:t>
            </a:r>
          </a:p>
          <a:p>
            <a:r>
              <a:rPr lang="ru-RU" sz="2400" dirty="0"/>
              <a:t>• Вред человеку: ранят при хождении</a:t>
            </a:r>
          </a:p>
          <a:p>
            <a:r>
              <a:rPr lang="ru-RU" sz="2400" dirty="0"/>
              <a:t>босиком. В банках накапливается вода, в которой развиваются личинки</a:t>
            </a:r>
          </a:p>
          <a:p>
            <a:r>
              <a:rPr lang="ru-RU" sz="2400" dirty="0"/>
              <a:t>кровососущих насекомых.</a:t>
            </a:r>
          </a:p>
          <a:p>
            <a:r>
              <a:rPr lang="ru-RU" sz="2400" dirty="0"/>
              <a:t>• Способ вторичного использования:</a:t>
            </a:r>
          </a:p>
          <a:p>
            <a:r>
              <a:rPr lang="ru-RU" sz="2400" dirty="0"/>
              <a:t>переплавка вместе с металлом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E5DC61-F46F-74BD-4576-68BDAA6C1412}"/>
              </a:ext>
            </a:extLst>
          </p:cNvPr>
          <p:cNvSpPr txBox="1"/>
          <p:nvPr/>
        </p:nvSpPr>
        <p:spPr>
          <a:xfrm>
            <a:off x="4121076" y="4084560"/>
            <a:ext cx="3444917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Материал: железо или чугун.</a:t>
            </a:r>
          </a:p>
          <a:p>
            <a:r>
              <a:rPr lang="ru-RU" sz="2400" dirty="0"/>
              <a:t>• Ущерб природе: соединения железа</a:t>
            </a:r>
          </a:p>
          <a:p>
            <a:r>
              <a:rPr lang="ru-RU" sz="2400" dirty="0"/>
              <a:t>ядовиты для многих организмов.</a:t>
            </a:r>
          </a:p>
          <a:p>
            <a:r>
              <a:rPr lang="ru-RU" sz="2400" dirty="0"/>
              <a:t>Куски металлов травмируют</a:t>
            </a:r>
          </a:p>
          <a:p>
            <a:r>
              <a:rPr lang="ru-RU" sz="2400" dirty="0"/>
              <a:t>животных.</a:t>
            </a:r>
          </a:p>
          <a:p>
            <a:r>
              <a:rPr lang="ru-RU" sz="2400" dirty="0"/>
              <a:t>• Вред человеку: вызывают различные</a:t>
            </a:r>
          </a:p>
          <a:p>
            <a:r>
              <a:rPr lang="ru-RU" sz="2400" dirty="0"/>
              <a:t>травмы.</a:t>
            </a:r>
          </a:p>
          <a:p>
            <a:r>
              <a:rPr lang="ru-RU" sz="2400" dirty="0"/>
              <a:t>• Способ вторичного использования:</a:t>
            </a:r>
          </a:p>
          <a:p>
            <a:r>
              <a:rPr lang="ru-RU" sz="2400" dirty="0"/>
              <a:t>переплавка.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D26914-A0B9-7A35-640B-DD717ECA684B}"/>
              </a:ext>
            </a:extLst>
          </p:cNvPr>
          <p:cNvSpPr txBox="1"/>
          <p:nvPr/>
        </p:nvSpPr>
        <p:spPr>
          <a:xfrm>
            <a:off x="11077953" y="4140594"/>
            <a:ext cx="304757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Ущерб природе: практически не наносят.</a:t>
            </a:r>
          </a:p>
          <a:p>
            <a:r>
              <a:rPr lang="ru-RU" sz="2400" dirty="0"/>
              <a:t>• Вред человеку: гниющие пищевые отходы – рассадник микробов.</a:t>
            </a:r>
          </a:p>
          <a:p>
            <a:r>
              <a:rPr lang="ru-RU" sz="2400" dirty="0"/>
              <a:t>• Пути разложения: используются в пищу разными микроорганизмами.</a:t>
            </a:r>
          </a:p>
          <a:p>
            <a:r>
              <a:rPr lang="ru-RU" sz="2400" dirty="0"/>
              <a:t>• Наименее опасный способ обезвреживания: компостирование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C9ED9C-F184-BB5F-8571-9CA3D6C2DBF0}"/>
              </a:ext>
            </a:extLst>
          </p:cNvPr>
          <p:cNvSpPr txBox="1"/>
          <p:nvPr/>
        </p:nvSpPr>
        <p:spPr>
          <a:xfrm>
            <a:off x="17089201" y="2761121"/>
            <a:ext cx="3304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Изделия из тканей </a:t>
            </a:r>
            <a:endParaRPr lang="ru-RU" sz="32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526977-8546-83BC-0A5F-ADFEC2F3ADAA}"/>
              </a:ext>
            </a:extLst>
          </p:cNvPr>
          <p:cNvSpPr txBox="1"/>
          <p:nvPr/>
        </p:nvSpPr>
        <p:spPr>
          <a:xfrm>
            <a:off x="17442804" y="4063649"/>
            <a:ext cx="2672512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Ткани бывают синтетические и натуральные. Всё,</a:t>
            </a:r>
          </a:p>
          <a:p>
            <a:r>
              <a:rPr lang="ru-RU" sz="2400" dirty="0"/>
              <a:t>написанное ниже, относится к натуральным</a:t>
            </a:r>
          </a:p>
          <a:p>
            <a:r>
              <a:rPr lang="ru-RU" sz="2400" dirty="0"/>
              <a:t>тканям.</a:t>
            </a:r>
          </a:p>
          <a:p>
            <a:r>
              <a:rPr lang="ru-RU" sz="2400" dirty="0"/>
              <a:t>• Ущерб природе: не наносят.</a:t>
            </a:r>
          </a:p>
          <a:p>
            <a:r>
              <a:rPr lang="ru-RU" sz="2400" dirty="0"/>
              <a:t>• Способ вторичного использования:</a:t>
            </a:r>
          </a:p>
          <a:p>
            <a:r>
              <a:rPr lang="ru-RU" sz="2400" dirty="0"/>
              <a:t>компостирование.</a:t>
            </a:r>
          </a:p>
          <a:p>
            <a:r>
              <a:rPr lang="ru-RU" sz="2400" dirty="0"/>
              <a:t>• Наименее опасный способ обезвреживания:</a:t>
            </a:r>
          </a:p>
          <a:p>
            <a:r>
              <a:rPr lang="ru-RU" sz="2400" dirty="0"/>
              <a:t>сжигание.</a:t>
            </a: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875988FE-0410-B140-D94A-383EC68A9129}"/>
              </a:ext>
            </a:extLst>
          </p:cNvPr>
          <p:cNvCxnSpPr>
            <a:cxnSpLocks/>
            <a:stCxn id="2" idx="2"/>
            <a:endCxn id="18" idx="0"/>
          </p:cNvCxnSpPr>
          <p:nvPr/>
        </p:nvCxnSpPr>
        <p:spPr>
          <a:xfrm flipH="1">
            <a:off x="5961780" y="1245153"/>
            <a:ext cx="4886096" cy="15159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56EB2B64-AC5D-6CC7-E81A-23A940BA6CB8}"/>
              </a:ext>
            </a:extLst>
          </p:cNvPr>
          <p:cNvCxnSpPr>
            <a:cxnSpLocks/>
            <a:stCxn id="2" idx="2"/>
            <a:endCxn id="9" idx="0"/>
          </p:cNvCxnSpPr>
          <p:nvPr/>
        </p:nvCxnSpPr>
        <p:spPr>
          <a:xfrm flipH="1">
            <a:off x="9496019" y="1245153"/>
            <a:ext cx="1351857" cy="15159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A3CDC8CF-5123-9D99-5A8B-CAE966E1D271}"/>
              </a:ext>
            </a:extLst>
          </p:cNvPr>
          <p:cNvCxnSpPr>
            <a:cxnSpLocks/>
            <a:stCxn id="2" idx="2"/>
            <a:endCxn id="10" idx="0"/>
          </p:cNvCxnSpPr>
          <p:nvPr/>
        </p:nvCxnSpPr>
        <p:spPr>
          <a:xfrm>
            <a:off x="10847876" y="1245153"/>
            <a:ext cx="1523787" cy="1515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332E133A-62CF-9AF9-EF77-B3D364EAC2ED}"/>
              </a:ext>
            </a:extLst>
          </p:cNvPr>
          <p:cNvCxnSpPr>
            <a:cxnSpLocks/>
            <a:stCxn id="2" idx="2"/>
            <a:endCxn id="22" idx="0"/>
          </p:cNvCxnSpPr>
          <p:nvPr/>
        </p:nvCxnSpPr>
        <p:spPr>
          <a:xfrm>
            <a:off x="10847876" y="1245153"/>
            <a:ext cx="4589157" cy="1495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98A39C5A-051D-A4D6-4218-2A6F523A8C4B}"/>
              </a:ext>
            </a:extLst>
          </p:cNvPr>
          <p:cNvCxnSpPr>
            <a:cxnSpLocks/>
            <a:stCxn id="2" idx="2"/>
            <a:endCxn id="14" idx="0"/>
          </p:cNvCxnSpPr>
          <p:nvPr/>
        </p:nvCxnSpPr>
        <p:spPr>
          <a:xfrm>
            <a:off x="10847876" y="1245153"/>
            <a:ext cx="7893493" cy="1515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378898B6-1B37-9ABC-7E1B-0808E6B7C3A1}"/>
              </a:ext>
            </a:extLst>
          </p:cNvPr>
          <p:cNvSpPr/>
          <p:nvPr/>
        </p:nvSpPr>
        <p:spPr>
          <a:xfrm>
            <a:off x="521861" y="2761121"/>
            <a:ext cx="3537538" cy="1045582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1DF56CED-6733-5A7E-88A5-BE410921A992}"/>
              </a:ext>
            </a:extLst>
          </p:cNvPr>
          <p:cNvSpPr/>
          <p:nvPr/>
        </p:nvSpPr>
        <p:spPr>
          <a:xfrm>
            <a:off x="4066147" y="2761121"/>
            <a:ext cx="3650144" cy="1045582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F27C661D-8CDF-3C05-4977-FB0EE0E627DB}"/>
              </a:ext>
            </a:extLst>
          </p:cNvPr>
          <p:cNvSpPr/>
          <p:nvPr/>
        </p:nvSpPr>
        <p:spPr>
          <a:xfrm>
            <a:off x="7723039" y="2761121"/>
            <a:ext cx="3274487" cy="1045582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C212015A-38DB-F00B-93EF-3A2DF1946950}"/>
              </a:ext>
            </a:extLst>
          </p:cNvPr>
          <p:cNvSpPr/>
          <p:nvPr/>
        </p:nvSpPr>
        <p:spPr>
          <a:xfrm>
            <a:off x="11000798" y="2736456"/>
            <a:ext cx="3047575" cy="1045582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310323F2-498B-9921-183D-D3CCF3883254}"/>
              </a:ext>
            </a:extLst>
          </p:cNvPr>
          <p:cNvSpPr/>
          <p:nvPr/>
        </p:nvSpPr>
        <p:spPr>
          <a:xfrm>
            <a:off x="14038353" y="2761121"/>
            <a:ext cx="3050847" cy="1045582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81552E7B-7374-F018-DCD8-21AA0AFAB6EB}"/>
              </a:ext>
            </a:extLst>
          </p:cNvPr>
          <p:cNvSpPr/>
          <p:nvPr/>
        </p:nvSpPr>
        <p:spPr>
          <a:xfrm>
            <a:off x="17085928" y="2732702"/>
            <a:ext cx="3068643" cy="1045582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205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ED9F1A-825B-6F54-1529-18044ECE4F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545" y="8055293"/>
            <a:ext cx="11168742" cy="6515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166216-F021-2176-2CCC-D897FF2E96A4}"/>
              </a:ext>
            </a:extLst>
          </p:cNvPr>
          <p:cNvSpPr txBox="1"/>
          <p:nvPr/>
        </p:nvSpPr>
        <p:spPr>
          <a:xfrm>
            <a:off x="799774" y="707611"/>
            <a:ext cx="1923751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Раздельно собранные отходы — это НЕ МУСОР, </a:t>
            </a:r>
          </a:p>
          <a:p>
            <a:pPr algn="ctr"/>
            <a:r>
              <a:rPr lang="ru-RU" sz="3600" b="1" dirty="0"/>
              <a:t>Это ВТОРИЧНОЕ СЫРЬЕ, из которого можно получать нужные нам товары, </a:t>
            </a:r>
          </a:p>
          <a:p>
            <a:pPr algn="ctr"/>
            <a:r>
              <a:rPr lang="ru-RU" sz="3600" b="1" dirty="0"/>
              <a:t>не увеличивая нагрузку на окружающую среду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2A8AE4-FA88-6981-6B97-82357BD78A1D}"/>
              </a:ext>
            </a:extLst>
          </p:cNvPr>
          <p:cNvSpPr txBox="1"/>
          <p:nvPr/>
        </p:nvSpPr>
        <p:spPr>
          <a:xfrm>
            <a:off x="799774" y="3223201"/>
            <a:ext cx="8229926" cy="8710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Чтобы сократить количество отходов</a:t>
            </a:r>
          </a:p>
          <a:p>
            <a:r>
              <a:rPr lang="ru-RU" sz="2800" dirty="0"/>
              <a:t>необходимо:</a:t>
            </a:r>
          </a:p>
          <a:p>
            <a:r>
              <a:rPr lang="ru-RU" sz="2800" dirty="0"/>
              <a:t> – Не брать лишних бумажных и целлофановых</a:t>
            </a:r>
          </a:p>
          <a:p>
            <a:r>
              <a:rPr lang="ru-RU" sz="2800" dirty="0"/>
              <a:t>мешков в магазине или использовать их</a:t>
            </a:r>
          </a:p>
          <a:p>
            <a:r>
              <a:rPr lang="ru-RU" sz="2800" dirty="0"/>
              <a:t>повторно.</a:t>
            </a:r>
          </a:p>
          <a:p>
            <a:r>
              <a:rPr lang="ru-RU" sz="2800" dirty="0"/>
              <a:t> - Писать и рисовать на обеих сторонах бумаги.</a:t>
            </a:r>
          </a:p>
          <a:p>
            <a:r>
              <a:rPr lang="ru-RU" sz="2800" dirty="0"/>
              <a:t> - Стараться покупать напитки в бутылках,</a:t>
            </a:r>
          </a:p>
          <a:p>
            <a:r>
              <a:rPr lang="ru-RU" sz="2800" dirty="0"/>
              <a:t>которые можно сдать.</a:t>
            </a:r>
          </a:p>
          <a:p>
            <a:r>
              <a:rPr lang="ru-RU" sz="2800" dirty="0"/>
              <a:t> - Не покупать больше, чем может понадобиться.</a:t>
            </a:r>
          </a:p>
          <a:p>
            <a:r>
              <a:rPr lang="ru-RU" sz="2800" dirty="0"/>
              <a:t>Вторично использовать отходы:</a:t>
            </a:r>
          </a:p>
          <a:p>
            <a:r>
              <a:rPr lang="ru-RU" sz="2800" dirty="0"/>
              <a:t> - Одежду, которую мы носим можно отдать</a:t>
            </a:r>
          </a:p>
          <a:p>
            <a:r>
              <a:rPr lang="ru-RU" sz="2800" dirty="0"/>
              <a:t>нуждающимся.</a:t>
            </a:r>
          </a:p>
          <a:p>
            <a:r>
              <a:rPr lang="ru-RU" sz="2800" dirty="0"/>
              <a:t> - Не выбрасывать старые игрушки, книги: они</a:t>
            </a:r>
          </a:p>
          <a:p>
            <a:r>
              <a:rPr lang="ru-RU" sz="2800" dirty="0"/>
              <a:t>могут кому-то понадобиться. Можно отдать в</a:t>
            </a:r>
          </a:p>
          <a:p>
            <a:r>
              <a:rPr lang="ru-RU" sz="2800" dirty="0"/>
              <a:t>детские дома, интернаты, садики, библиотеки.</a:t>
            </a:r>
          </a:p>
          <a:p>
            <a:r>
              <a:rPr lang="ru-RU" sz="2800" dirty="0"/>
              <a:t> - Если есть садовый участок, используй пищевые</a:t>
            </a:r>
          </a:p>
          <a:p>
            <a:r>
              <a:rPr lang="ru-RU" sz="2800" dirty="0"/>
              <a:t>отходы для приготовления удобрений.</a:t>
            </a:r>
          </a:p>
          <a:p>
            <a:r>
              <a:rPr lang="ru-RU" sz="2800" dirty="0"/>
              <a:t> - Обязательно участвуй в сборе макулатуры.</a:t>
            </a:r>
          </a:p>
          <a:p>
            <a:r>
              <a:rPr lang="ru-RU" sz="2800" dirty="0"/>
              <a:t> - Активно включайся в раздельный сбор мусора,</a:t>
            </a:r>
          </a:p>
          <a:p>
            <a:r>
              <a:rPr lang="ru-RU" sz="2800" dirty="0"/>
              <a:t>если он организован в вашем населенном пункте.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B427DB-6921-58C0-8853-0B182CBA5E82}"/>
              </a:ext>
            </a:extLst>
          </p:cNvPr>
          <p:cNvSpPr txBox="1"/>
          <p:nvPr/>
        </p:nvSpPr>
        <p:spPr>
          <a:xfrm>
            <a:off x="10863589" y="3223201"/>
            <a:ext cx="9720262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Уметь выбрасывать мусор:</a:t>
            </a:r>
          </a:p>
          <a:p>
            <a:r>
              <a:rPr lang="ru-RU" sz="2800" dirty="0"/>
              <a:t> - Дома мусор выбрасывать в мусорный</a:t>
            </a:r>
          </a:p>
          <a:p>
            <a:r>
              <a:rPr lang="ru-RU" sz="2800" dirty="0"/>
              <a:t>мешок.</a:t>
            </a:r>
          </a:p>
          <a:p>
            <a:r>
              <a:rPr lang="ru-RU" sz="2800" dirty="0"/>
              <a:t> - Ведро должно обязательно закрываться</a:t>
            </a:r>
          </a:p>
          <a:p>
            <a:r>
              <a:rPr lang="ru-RU" sz="2800" dirty="0"/>
              <a:t>крышкой, т.к. отходы могут быть токсичны.</a:t>
            </a:r>
          </a:p>
          <a:p>
            <a:r>
              <a:rPr lang="ru-RU" sz="2800" dirty="0"/>
              <a:t> - Выбрасываемый мусор плотно закрыть,</a:t>
            </a:r>
          </a:p>
          <a:p>
            <a:r>
              <a:rPr lang="ru-RU" sz="2800" dirty="0"/>
              <a:t>чтобы не рассыпался по дороге.</a:t>
            </a:r>
          </a:p>
          <a:p>
            <a:r>
              <a:rPr lang="ru-RU" sz="2800" dirty="0"/>
              <a:t> - Выбрасывать мусор в специально</a:t>
            </a:r>
          </a:p>
          <a:p>
            <a:r>
              <a:rPr lang="ru-RU" sz="2800" dirty="0"/>
              <a:t>отведённые места.</a:t>
            </a:r>
          </a:p>
          <a:p>
            <a:r>
              <a:rPr lang="ru-RU" sz="2800" dirty="0"/>
              <a:t> - Мелкий мусор на улице выбрасывать</a:t>
            </a:r>
          </a:p>
          <a:p>
            <a:r>
              <a:rPr lang="ru-RU" sz="2800" dirty="0"/>
              <a:t>только в урны.</a:t>
            </a:r>
          </a:p>
        </p:txBody>
      </p:sp>
    </p:spTree>
    <p:extLst>
      <p:ext uri="{BB962C8B-B14F-4D97-AF65-F5344CB8AC3E}">
        <p14:creationId xmlns:p14="http://schemas.microsoft.com/office/powerpoint/2010/main" val="4272878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4E7DFC-3AF5-44A6-64F2-05D234DF9CE3}"/>
              </a:ext>
            </a:extLst>
          </p:cNvPr>
          <p:cNvSpPr txBox="1"/>
          <p:nvPr/>
        </p:nvSpPr>
        <p:spPr>
          <a:xfrm>
            <a:off x="708863" y="12128488"/>
            <a:ext cx="1889353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Очень опасны и многие другие виды отходов: отслужившие свой срок картриджи и бытовая техника,</a:t>
            </a:r>
          </a:p>
          <a:p>
            <a:pPr algn="ctr"/>
            <a:r>
              <a:rPr lang="ru-RU" sz="3200" b="1" dirty="0"/>
              <a:t>энергосберегающие лампы и прочее. Причем складывать их запрещено на обычных свалках. </a:t>
            </a:r>
          </a:p>
          <a:p>
            <a:pPr algn="ctr"/>
            <a:r>
              <a:rPr lang="ru-RU" sz="3200" b="1" dirty="0"/>
              <a:t>Согласно КоАП РФ, за административное нарушение можно получить штраф от 1000 </a:t>
            </a:r>
            <a:r>
              <a:rPr lang="ru-RU" sz="3200" b="1" dirty="0" err="1"/>
              <a:t>руб</a:t>
            </a:r>
            <a:r>
              <a:rPr lang="ru-RU" sz="3200" b="1" dirty="0"/>
              <a:t> и выше.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E2E0BA-AE4E-41BF-4BA0-B8E4D56A4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863" y="1120918"/>
            <a:ext cx="9835770" cy="562278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9E3BB59-E8E6-5D9E-8F73-6F612CF6D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5541" y="1120918"/>
            <a:ext cx="8526855" cy="562278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7544675-5E04-9EFE-F568-A64C9642E5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60"/>
          <a:stretch/>
        </p:blipFill>
        <p:spPr>
          <a:xfrm>
            <a:off x="11075541" y="6915132"/>
            <a:ext cx="8526855" cy="491173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035D2F2-F8DD-A43B-6A67-7493D080462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8286"/>
          <a:stretch/>
        </p:blipFill>
        <p:spPr>
          <a:xfrm>
            <a:off x="708862" y="7045319"/>
            <a:ext cx="9835769" cy="478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8260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111</TotalTime>
  <Words>856</Words>
  <Application>Microsoft Office PowerPoint</Application>
  <PresentationFormat>Произвольный</PresentationFormat>
  <Paragraphs>154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Барданов Н.С</dc:creator>
  <cp:lastModifiedBy>Барданов Н.С</cp:lastModifiedBy>
  <cp:revision>3</cp:revision>
  <dcterms:created xsi:type="dcterms:W3CDTF">2024-05-23T08:04:52Z</dcterms:created>
  <dcterms:modified xsi:type="dcterms:W3CDTF">2024-05-27T13:27:56Z</dcterms:modified>
</cp:coreProperties>
</file>